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257" r:id="rId2"/>
    <p:sldId id="2134805727" r:id="rId3"/>
    <p:sldId id="5054" r:id="rId4"/>
    <p:sldId id="362" r:id="rId5"/>
    <p:sldId id="2134805728" r:id="rId6"/>
    <p:sldId id="2134805738" r:id="rId7"/>
    <p:sldId id="2134805729" r:id="rId8"/>
    <p:sldId id="2134805730" r:id="rId9"/>
    <p:sldId id="2134805731" r:id="rId10"/>
    <p:sldId id="2076137130" r:id="rId11"/>
    <p:sldId id="2134805732" r:id="rId12"/>
    <p:sldId id="2134805739" r:id="rId13"/>
    <p:sldId id="2134805631" r:id="rId14"/>
    <p:sldId id="2076137134" r:id="rId15"/>
    <p:sldId id="2134805633" r:id="rId16"/>
    <p:sldId id="2134805632" r:id="rId17"/>
    <p:sldId id="2134805709" r:id="rId18"/>
    <p:sldId id="2134805734" r:id="rId19"/>
    <p:sldId id="2134805733" r:id="rId20"/>
    <p:sldId id="2076137127" r:id="rId21"/>
    <p:sldId id="2134805717" r:id="rId22"/>
    <p:sldId id="2134805556" r:id="rId23"/>
    <p:sldId id="2134805557" r:id="rId24"/>
    <p:sldId id="2076137131" r:id="rId25"/>
    <p:sldId id="2134805591" r:id="rId26"/>
    <p:sldId id="2134805595" r:id="rId27"/>
    <p:sldId id="2134805593" r:id="rId28"/>
    <p:sldId id="2134805558" r:id="rId29"/>
    <p:sldId id="2076137132" r:id="rId30"/>
    <p:sldId id="2134805710" r:id="rId31"/>
    <p:sldId id="2134805718" r:id="rId32"/>
    <p:sldId id="2134805560" r:id="rId33"/>
    <p:sldId id="2134805719" r:id="rId34"/>
    <p:sldId id="2134805596" r:id="rId35"/>
    <p:sldId id="2134805586" r:id="rId36"/>
    <p:sldId id="2134805603" r:id="rId37"/>
    <p:sldId id="2134805722" r:id="rId38"/>
    <p:sldId id="2134805720" r:id="rId39"/>
    <p:sldId id="2134805568" r:id="rId40"/>
    <p:sldId id="2134805582" r:id="rId41"/>
    <p:sldId id="2134805577" r:id="rId42"/>
    <p:sldId id="2134805572" r:id="rId43"/>
    <p:sldId id="2134805574" r:id="rId44"/>
    <p:sldId id="2134805590" r:id="rId45"/>
    <p:sldId id="2134805584" r:id="rId46"/>
    <p:sldId id="2134805585" r:id="rId47"/>
    <p:sldId id="2134805601" r:id="rId48"/>
    <p:sldId id="2134805606" r:id="rId49"/>
    <p:sldId id="2134805602" r:id="rId50"/>
    <p:sldId id="2134805634" r:id="rId51"/>
    <p:sldId id="2134805605" r:id="rId52"/>
    <p:sldId id="2134805737" r:id="rId53"/>
    <p:sldId id="2134805736" r:id="rId54"/>
    <p:sldId id="2134805735" r:id="rId55"/>
    <p:sldId id="2134805721" r:id="rId56"/>
    <p:sldId id="2134805592" r:id="rId57"/>
    <p:sldId id="2134805700" r:id="rId58"/>
    <p:sldId id="2134805703" r:id="rId59"/>
    <p:sldId id="2134805701" r:id="rId60"/>
    <p:sldId id="2134805704" r:id="rId61"/>
    <p:sldId id="2134805723" r:id="rId62"/>
    <p:sldId id="3191" r:id="rId63"/>
    <p:sldId id="2076137137" r:id="rId64"/>
    <p:sldId id="3192" r:id="rId65"/>
    <p:sldId id="2134805724" r:id="rId66"/>
    <p:sldId id="2134805636" r:id="rId67"/>
    <p:sldId id="2134805725" r:id="rId68"/>
    <p:sldId id="2134805726" r:id="rId69"/>
    <p:sldId id="2134805589" r:id="rId70"/>
    <p:sldId id="2134805594" r:id="rId71"/>
    <p:sldId id="3201" r:id="rId72"/>
    <p:sldId id="3164" r:id="rId73"/>
    <p:sldId id="2076137135" r:id="rId74"/>
    <p:sldId id="3194" r:id="rId75"/>
    <p:sldId id="3204" r:id="rId76"/>
    <p:sldId id="3187" r:id="rId77"/>
    <p:sldId id="2581" r:id="rId78"/>
    <p:sldId id="2076136257" r:id="rId79"/>
    <p:sldId id="2134805711" r:id="rId80"/>
    <p:sldId id="2134805712" r:id="rId81"/>
    <p:sldId id="2134805713" r:id="rId82"/>
    <p:sldId id="2134805714" r:id="rId83"/>
    <p:sldId id="3218" r:id="rId84"/>
    <p:sldId id="3233" r:id="rId85"/>
    <p:sldId id="3234" r:id="rId86"/>
    <p:sldId id="3219" r:id="rId87"/>
    <p:sldId id="4950" r:id="rId88"/>
    <p:sldId id="4926" r:id="rId89"/>
    <p:sldId id="2134805716" r:id="rId90"/>
    <p:sldId id="4928" r:id="rId91"/>
    <p:sldId id="2134805715" r:id="rId92"/>
    <p:sldId id="4929" r:id="rId93"/>
    <p:sldId id="4930" r:id="rId94"/>
    <p:sldId id="4931" r:id="rId95"/>
    <p:sldId id="4932" r:id="rId96"/>
    <p:sldId id="4933" r:id="rId97"/>
    <p:sldId id="4991" r:id="rId98"/>
    <p:sldId id="5027" r:id="rId9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5054"/>
            <p14:sldId id="362"/>
            <p14:sldId id="2134805728"/>
            <p14:sldId id="2134805738"/>
            <p14:sldId id="2134805729"/>
            <p14:sldId id="2134805730"/>
            <p14:sldId id="2134805731"/>
            <p14:sldId id="2076137130"/>
            <p14:sldId id="2134805732"/>
            <p14:sldId id="2134805739"/>
            <p14:sldId id="2134805631"/>
            <p14:sldId id="2076137134"/>
            <p14:sldId id="2134805633"/>
            <p14:sldId id="2134805632"/>
            <p14:sldId id="2134805709"/>
            <p14:sldId id="2134805734"/>
            <p14:sldId id="2134805733"/>
            <p14:sldId id="2076137127"/>
          </p14:sldIdLst>
        </p14:section>
        <p14:section name="DAY 1" id="{9A603BEC-B55F-47B6-8AC7-F7BEBBCECE4F}">
          <p14:sldIdLst>
            <p14:sldId id="2134805717"/>
            <p14:sldId id="2134805556"/>
            <p14:sldId id="2134805557"/>
            <p14:sldId id="2076137131"/>
            <p14:sldId id="2134805591"/>
            <p14:sldId id="2134805595"/>
            <p14:sldId id="2134805593"/>
            <p14:sldId id="2134805558"/>
            <p14:sldId id="2076137132"/>
            <p14:sldId id="2134805710"/>
            <p14:sldId id="2134805718"/>
            <p14:sldId id="2134805560"/>
            <p14:sldId id="2134805719"/>
            <p14:sldId id="2134805596"/>
            <p14:sldId id="2134805586"/>
            <p14:sldId id="2134805603"/>
            <p14:sldId id="2134805722"/>
            <p14:sldId id="2134805720"/>
            <p14:sldId id="2134805568"/>
            <p14:sldId id="2134805582"/>
            <p14:sldId id="2134805577"/>
            <p14:sldId id="2134805572"/>
            <p14:sldId id="2134805574"/>
            <p14:sldId id="2134805590"/>
            <p14:sldId id="2134805584"/>
            <p14:sldId id="2134805585"/>
            <p14:sldId id="2134805601"/>
            <p14:sldId id="2134805606"/>
            <p14:sldId id="2134805602"/>
            <p14:sldId id="2134805634"/>
            <p14:sldId id="2134805605"/>
            <p14:sldId id="2134805737"/>
            <p14:sldId id="2134805736"/>
            <p14:sldId id="2134805735"/>
            <p14:sldId id="2134805721"/>
            <p14:sldId id="2134805592"/>
            <p14:sldId id="2134805700"/>
            <p14:sldId id="2134805703"/>
            <p14:sldId id="2134805701"/>
            <p14:sldId id="2134805704"/>
            <p14:sldId id="2134805723"/>
            <p14:sldId id="3191"/>
            <p14:sldId id="2076137137"/>
            <p14:sldId id="3192"/>
            <p14:sldId id="2134805724"/>
            <p14:sldId id="2134805636"/>
            <p14:sldId id="2134805725"/>
            <p14:sldId id="2134805726"/>
            <p14:sldId id="2134805589"/>
            <p14:sldId id="2134805594"/>
            <p14:sldId id="3201"/>
            <p14:sldId id="3164"/>
            <p14:sldId id="2076137135"/>
            <p14:sldId id="3194"/>
            <p14:sldId id="3204"/>
            <p14:sldId id="3187"/>
            <p14:sldId id="2581"/>
            <p14:sldId id="2076136257"/>
            <p14:sldId id="2134805711"/>
            <p14:sldId id="2134805712"/>
            <p14:sldId id="2134805713"/>
            <p14:sldId id="2134805714"/>
            <p14:sldId id="3218"/>
            <p14:sldId id="3233"/>
            <p14:sldId id="3234"/>
            <p14:sldId id="3219"/>
          </p14:sldIdLst>
        </p14:section>
        <p14:section name="ITEM TYPES" id="{DC6E271A-6F19-4C08-BC8F-D9AC4521F3E2}">
          <p14:sldIdLst>
            <p14:sldId id="4950"/>
            <p14:sldId id="4926"/>
            <p14:sldId id="2134805716"/>
            <p14:sldId id="4928"/>
            <p14:sldId id="2134805715"/>
            <p14:sldId id="4929"/>
            <p14:sldId id="4930"/>
            <p14:sldId id="4931"/>
            <p14:sldId id="4932"/>
            <p14:sldId id="4933"/>
            <p14:sldId id="4991"/>
            <p14:sldId id="502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6F5CE1-D351-416A-BDA8-B2C47CBFD1E7}" v="1" dt="2022-12-10T03:22:35.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748" autoAdjust="0"/>
    <p:restoredTop sz="95256" autoAdjust="0"/>
  </p:normalViewPr>
  <p:slideViewPr>
    <p:cSldViewPr snapToGrid="0" snapToObjects="1">
      <p:cViewPr varScale="1">
        <p:scale>
          <a:sx n="146" d="100"/>
          <a:sy n="146" d="100"/>
        </p:scale>
        <p:origin x="762" y="126"/>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docChgLst>
    <pc:chgData name="Tim Warner" userId="1d9b2d89684621c1" providerId="LiveId" clId="{646F5CE1-D351-416A-BDA8-B2C47CBFD1E7}"/>
    <pc:docChg chg="custSel modSld">
      <pc:chgData name="Tim Warner" userId="1d9b2d89684621c1" providerId="LiveId" clId="{646F5CE1-D351-416A-BDA8-B2C47CBFD1E7}" dt="2022-12-10T03:22:47.471" v="26" actId="403"/>
      <pc:docMkLst>
        <pc:docMk/>
      </pc:docMkLst>
      <pc:sldChg chg="addSp delSp modSp mod modClrScheme chgLayout">
        <pc:chgData name="Tim Warner" userId="1d9b2d89684621c1" providerId="LiveId" clId="{646F5CE1-D351-416A-BDA8-B2C47CBFD1E7}" dt="2022-12-10T03:22:47.471" v="26" actId="403"/>
        <pc:sldMkLst>
          <pc:docMk/>
          <pc:sldMk cId="2565182932" sldId="362"/>
        </pc:sldMkLst>
        <pc:spChg chg="mod ord">
          <ac:chgData name="Tim Warner" userId="1d9b2d89684621c1" providerId="LiveId" clId="{646F5CE1-D351-416A-BDA8-B2C47CBFD1E7}" dt="2022-12-10T03:22:09.815" v="3" actId="20577"/>
          <ac:spMkLst>
            <pc:docMk/>
            <pc:sldMk cId="2565182932" sldId="362"/>
            <ac:spMk id="2" creationId="{2A364166-601F-40DD-95B0-100D121D02EF}"/>
          </ac:spMkLst>
        </pc:spChg>
        <pc:spChg chg="add del mod ord">
          <ac:chgData name="Tim Warner" userId="1d9b2d89684621c1" providerId="LiveId" clId="{646F5CE1-D351-416A-BDA8-B2C47CBFD1E7}" dt="2022-12-10T03:22:12.357" v="4" actId="478"/>
          <ac:spMkLst>
            <pc:docMk/>
            <pc:sldMk cId="2565182932" sldId="362"/>
            <ac:spMk id="3" creationId="{970B37B2-1B1E-4F58-1FD6-D7CFC9F79A75}"/>
          </ac:spMkLst>
        </pc:spChg>
        <pc:spChg chg="add mod">
          <ac:chgData name="Tim Warner" userId="1d9b2d89684621c1" providerId="LiveId" clId="{646F5CE1-D351-416A-BDA8-B2C47CBFD1E7}" dt="2022-12-10T03:22:47.471" v="26" actId="403"/>
          <ac:spMkLst>
            <pc:docMk/>
            <pc:sldMk cId="2565182932" sldId="362"/>
            <ac:spMk id="7" creationId="{2261ADE4-9EEE-29A6-C5EE-F9443C0FC968}"/>
          </ac:spMkLst>
        </pc:spChg>
        <pc:grpChg chg="del">
          <ac:chgData name="Tim Warner" userId="1d9b2d89684621c1" providerId="LiveId" clId="{646F5CE1-D351-416A-BDA8-B2C47CBFD1E7}" dt="2022-12-10T03:21:59.206" v="0" actId="478"/>
          <ac:grpSpMkLst>
            <pc:docMk/>
            <pc:sldMk cId="2565182932" sldId="362"/>
            <ac:grpSpMk id="6" creationId="{85A9B6E6-8F1A-46EE-BADE-BDA6F527DC54}"/>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Mon, 8/21/2023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74</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14</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19</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66341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095723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344964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5783616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Mon, 8/21/2023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5.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emf"/><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52.emf"/><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svg"/><Relationship Id="rId10" Type="http://schemas.openxmlformats.org/officeDocument/2006/relationships/image" Target="../media/image50.emf"/><Relationship Id="rId4" Type="http://schemas.openxmlformats.org/officeDocument/2006/relationships/image" Target="../media/image44.png"/><Relationship Id="rId9" Type="http://schemas.openxmlformats.org/officeDocument/2006/relationships/image" Target="../media/image49.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92.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90.emf"/><Relationship Id="rId9" Type="http://schemas.openxmlformats.org/officeDocument/2006/relationships/image" Target="../media/image95.emf"/></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png"/><Relationship Id="rId9" Type="http://schemas.openxmlformats.org/officeDocument/2006/relationships/image" Target="../media/image104.png"/></Relationships>
</file>

<file path=ppt/slides/_rels/slide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9.jpe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jpeg"/><Relationship Id="rId4" Type="http://schemas.openxmlformats.org/officeDocument/2006/relationships/image" Target="../media/image120.jpe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800" dirty="0">
                <a:solidFill>
                  <a:schemeClr val="bg1"/>
                </a:solidFill>
              </a:rPr>
              <a:t>Exam DP-203: Data Engineering on Microsoft Azure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sp>
        <p:nvSpPr>
          <p:cNvPr id="3" name="Content Placeholder 2">
            <a:extLst>
              <a:ext uri="{FF2B5EF4-FFF2-40B4-BE49-F238E27FC236}">
                <a16:creationId xmlns:a16="http://schemas.microsoft.com/office/drawing/2014/main" id="{4C0515EE-258E-2890-9EBD-C7FEF6F37536}"/>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sp>
        <p:nvSpPr>
          <p:cNvPr id="3" name="Content Placeholder 2">
            <a:extLst>
              <a:ext uri="{FF2B5EF4-FFF2-40B4-BE49-F238E27FC236}">
                <a16:creationId xmlns:a16="http://schemas.microsoft.com/office/drawing/2014/main" id="{A33B5165-E3A5-FD1E-C0EA-E1CBE50A9131}"/>
              </a:ext>
            </a:extLst>
          </p:cNvPr>
          <p:cNvSpPr>
            <a:spLocks noGrp="1"/>
          </p:cNvSpPr>
          <p:nvPr>
            <p:ph idx="1"/>
          </p:nvPr>
        </p:nvSpPr>
        <p:spPr/>
        <p:txBody>
          <a:bodyPr/>
          <a:lstStyle/>
          <a:p>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5C857-2661-7E51-B12D-46DA2E947C41}"/>
              </a:ext>
            </a:extLst>
          </p:cNvPr>
          <p:cNvSpPr>
            <a:spLocks noGrp="1"/>
          </p:cNvSpPr>
          <p:nvPr>
            <p:ph type="title"/>
          </p:nvPr>
        </p:nvSpPr>
        <p:spPr/>
        <p:txBody>
          <a:bodyPr/>
          <a:lstStyle/>
          <a:p>
            <a:r>
              <a:rPr lang="en-US" dirty="0"/>
              <a:t>Exam DP-203 Latest OD Changes</a:t>
            </a:r>
          </a:p>
        </p:txBody>
      </p:sp>
      <p:pic>
        <p:nvPicPr>
          <p:cNvPr id="5" name="Picture 4">
            <a:extLst>
              <a:ext uri="{FF2B5EF4-FFF2-40B4-BE49-F238E27FC236}">
                <a16:creationId xmlns:a16="http://schemas.microsoft.com/office/drawing/2014/main" id="{4E9306C9-99BC-B112-01BA-4873835D6902}"/>
              </a:ext>
            </a:extLst>
          </p:cNvPr>
          <p:cNvPicPr>
            <a:picLocks noChangeAspect="1"/>
          </p:cNvPicPr>
          <p:nvPr/>
        </p:nvPicPr>
        <p:blipFill>
          <a:blip r:embed="rId2"/>
          <a:stretch>
            <a:fillRect/>
          </a:stretch>
        </p:blipFill>
        <p:spPr>
          <a:xfrm>
            <a:off x="548794" y="2012410"/>
            <a:ext cx="8046411" cy="1118680"/>
          </a:xfrm>
          <a:prstGeom prst="rect">
            <a:avLst/>
          </a:prstGeom>
        </p:spPr>
      </p:pic>
    </p:spTree>
    <p:extLst>
      <p:ext uri="{BB962C8B-B14F-4D97-AF65-F5344CB8AC3E}">
        <p14:creationId xmlns:p14="http://schemas.microsoft.com/office/powerpoint/2010/main" val="213675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Data Engineer Associate</a:t>
            </a:r>
          </a:p>
        </p:txBody>
      </p:sp>
      <p:sp>
        <p:nvSpPr>
          <p:cNvPr id="3" name="Content Placeholder 2">
            <a:extLst>
              <a:ext uri="{FF2B5EF4-FFF2-40B4-BE49-F238E27FC236}">
                <a16:creationId xmlns:a16="http://schemas.microsoft.com/office/drawing/2014/main" id="{6CF0AB23-8C1B-EFAC-E341-89781B3881B8}"/>
              </a:ext>
            </a:extLst>
          </p:cNvPr>
          <p:cNvSpPr>
            <a:spLocks noGrp="1"/>
          </p:cNvSpPr>
          <p:nvPr>
            <p:ph idx="1"/>
          </p:nvPr>
        </p:nvSpPr>
        <p:spPr/>
        <p:txBody>
          <a:bodyPr/>
          <a:lstStyle/>
          <a:p>
            <a:endParaRPr lang="en-US"/>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8587" y="3653747"/>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1-year validity period</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28643" y="1769394"/>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sp>
        <p:nvSpPr>
          <p:cNvPr id="3" name="Content Placeholder 2">
            <a:extLst>
              <a:ext uri="{FF2B5EF4-FFF2-40B4-BE49-F238E27FC236}">
                <a16:creationId xmlns:a16="http://schemas.microsoft.com/office/drawing/2014/main" id="{7501254F-81BF-E073-18C4-932C9319496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sp>
        <p:nvSpPr>
          <p:cNvPr id="3" name="Content Placeholder 2">
            <a:extLst>
              <a:ext uri="{FF2B5EF4-FFF2-40B4-BE49-F238E27FC236}">
                <a16:creationId xmlns:a16="http://schemas.microsoft.com/office/drawing/2014/main" id="{AC31D470-466B-2A9D-E0A4-1DDA2C7CA03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sp>
        <p:nvSpPr>
          <p:cNvPr id="3" name="Content Placeholder 2">
            <a:extLst>
              <a:ext uri="{FF2B5EF4-FFF2-40B4-BE49-F238E27FC236}">
                <a16:creationId xmlns:a16="http://schemas.microsoft.com/office/drawing/2014/main" id="{DC71DFA6-7ED4-316D-313C-CDD7357BE7C2}"/>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CAB8F987-B0F5-4A9F-BC06-896E1602B040}"/>
              </a:ext>
            </a:extLst>
          </p:cNvPr>
          <p:cNvPicPr>
            <a:picLocks noChangeAspect="1"/>
          </p:cNvPicPr>
          <p:nvPr/>
        </p:nvPicPr>
        <p:blipFill>
          <a:blip r:embed="rId2"/>
          <a:stretch>
            <a:fillRect/>
          </a:stretch>
        </p:blipFill>
        <p:spPr>
          <a:xfrm>
            <a:off x="708528" y="857334"/>
            <a:ext cx="7726943" cy="34288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328175" y="1319922"/>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1961262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Cosmos DB Developer </a:t>
            </a:r>
          </a:p>
        </p:txBody>
      </p:sp>
      <p:sp>
        <p:nvSpPr>
          <p:cNvPr id="3" name="Content Placeholder 2">
            <a:extLst>
              <a:ext uri="{FF2B5EF4-FFF2-40B4-BE49-F238E27FC236}">
                <a16:creationId xmlns:a16="http://schemas.microsoft.com/office/drawing/2014/main" id="{AD8CB06E-6BE5-E442-AE72-5F7AD636705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769D1AF-5210-46D0-B7BB-A980B8D71855}"/>
              </a:ext>
            </a:extLst>
          </p:cNvPr>
          <p:cNvPicPr>
            <a:picLocks noChangeAspect="1"/>
          </p:cNvPicPr>
          <p:nvPr/>
        </p:nvPicPr>
        <p:blipFill>
          <a:blip r:embed="rId2"/>
          <a:stretch>
            <a:fillRect/>
          </a:stretch>
        </p:blipFill>
        <p:spPr>
          <a:xfrm>
            <a:off x="1138620" y="1023319"/>
            <a:ext cx="6815356" cy="3096862"/>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435532" y="1417666"/>
            <a:ext cx="765717" cy="307777"/>
          </a:xfrm>
          <a:prstGeom prst="rect">
            <a:avLst/>
          </a:prstGeom>
          <a:noFill/>
        </p:spPr>
        <p:txBody>
          <a:bodyPr wrap="square" rtlCol="0">
            <a:spAutoFit/>
          </a:bodyPr>
          <a:lstStyle/>
          <a:p>
            <a:r>
              <a:rPr lang="en-US" sz="1400" dirty="0">
                <a:solidFill>
                  <a:srgbClr val="002060"/>
                </a:solidFill>
              </a:rPr>
              <a:t>DP-420</a:t>
            </a:r>
          </a:p>
        </p:txBody>
      </p:sp>
    </p:spTree>
    <p:extLst>
      <p:ext uri="{BB962C8B-B14F-4D97-AF65-F5344CB8AC3E}">
        <p14:creationId xmlns:p14="http://schemas.microsoft.com/office/powerpoint/2010/main" val="1138687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3590636" cy="2862083"/>
          </a:xfrm>
        </p:spPr>
        <p:txBody>
          <a:bodyPr/>
          <a:lstStyle/>
          <a:p>
            <a:r>
              <a:rPr lang="en-US" dirty="0"/>
              <a:t>Based in Nashville, TN, US</a:t>
            </a:r>
          </a:p>
          <a:p>
            <a:pPr lvl="1"/>
            <a:r>
              <a:rPr lang="en-US" dirty="0"/>
              <a:t>Central time zone</a:t>
            </a:r>
          </a:p>
          <a:p>
            <a:r>
              <a:rPr lang="en-US" dirty="0"/>
              <a:t>MCT, former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pic>
        <p:nvPicPr>
          <p:cNvPr id="4" name="Picture 2" descr="Microsoft Certified: Azure Data Engineer Associate">
            <a:extLst>
              <a:ext uri="{FF2B5EF4-FFF2-40B4-BE49-F238E27FC236}">
                <a16:creationId xmlns:a16="http://schemas.microsoft.com/office/drawing/2014/main" id="{AB10A65B-A9BD-E1B0-622B-A4B8A61C7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6" y="2108018"/>
            <a:ext cx="927463" cy="927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timw.info/dp203</a:t>
            </a:r>
          </a:p>
          <a:p>
            <a:r>
              <a:rPr lang="en-US" dirty="0"/>
              <a:t>Twitter: </a:t>
            </a:r>
            <a:r>
              <a:rPr lang="en-US" b="1" dirty="0">
                <a:solidFill>
                  <a:srgbClr val="0070C0"/>
                </a:solidFill>
              </a:rPr>
              <a:t>@TechTrainerTim</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
        <p:nvSpPr>
          <p:cNvPr id="6" name="Rectangle 5">
            <a:extLst>
              <a:ext uri="{FF2B5EF4-FFF2-40B4-BE49-F238E27FC236}">
                <a16:creationId xmlns:a16="http://schemas.microsoft.com/office/drawing/2014/main" id="{E3D3F0FC-54E1-431E-BEC5-70615CF9D8DE}"/>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428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522243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497930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2502904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291657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and implement data storage (15-20%)</a:t>
            </a:r>
          </a:p>
          <a:p>
            <a:r>
              <a:rPr lang="en-US" dirty="0"/>
              <a:t>Develop data processing (40-45%)</a:t>
            </a:r>
          </a:p>
          <a:p>
            <a:r>
              <a:rPr lang="en-GB" dirty="0"/>
              <a:t>Secure, monitor, and optimize data storage and data processing (30–35%)</a:t>
            </a:r>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3574905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3" name="Content Placeholder 2">
            <a:extLst>
              <a:ext uri="{FF2B5EF4-FFF2-40B4-BE49-F238E27FC236}">
                <a16:creationId xmlns:a16="http://schemas.microsoft.com/office/drawing/2014/main" id="{286B0632-2A24-7A3E-F8D5-AFAD9DCEBC20}"/>
              </a:ext>
            </a:extLst>
          </p:cNvPr>
          <p:cNvSpPr>
            <a:spLocks noGrp="1"/>
          </p:cNvSpPr>
          <p:nvPr>
            <p:ph idx="1"/>
          </p:nvPr>
        </p:nvSpPr>
        <p:spPr/>
        <p:txBody>
          <a:bodyPr/>
          <a:lstStyle/>
          <a:p>
            <a:endParaRPr lang="en-US"/>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sp>
        <p:nvSpPr>
          <p:cNvPr id="3" name="Content Placeholder 2">
            <a:extLst>
              <a:ext uri="{FF2B5EF4-FFF2-40B4-BE49-F238E27FC236}">
                <a16:creationId xmlns:a16="http://schemas.microsoft.com/office/drawing/2014/main" id="{CE5B41EC-43B3-E464-290C-7F443B90EBF2}"/>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SQL Products</a:t>
            </a:r>
          </a:p>
        </p:txBody>
      </p:sp>
      <p:sp>
        <p:nvSpPr>
          <p:cNvPr id="3" name="Rectangle 2">
            <a:extLst>
              <a:ext uri="{FF2B5EF4-FFF2-40B4-BE49-F238E27FC236}">
                <a16:creationId xmlns:a16="http://schemas.microsoft.com/office/drawing/2014/main" id="{BCD8F3CD-36D7-4BDC-80C8-0E8EF25CDB63}"/>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97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9" name="Content Placeholder 8">
            <a:extLst>
              <a:ext uri="{FF2B5EF4-FFF2-40B4-BE49-F238E27FC236}">
                <a16:creationId xmlns:a16="http://schemas.microsoft.com/office/drawing/2014/main" id="{633B1BB2-887B-1A4E-D015-7C1777866D2B}"/>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894811" y="2110085"/>
            <a:ext cx="7354386" cy="1323439"/>
          </a:xfrm>
          <a:prstGeom prst="rect">
            <a:avLst/>
          </a:prstGeom>
          <a:noFill/>
        </p:spPr>
        <p:txBody>
          <a:bodyPr wrap="none" lIns="91440" tIns="45720" rIns="91440" bIns="45720">
            <a:spAutoFit/>
          </a:bodyPr>
          <a:lstStyle/>
          <a:p>
            <a:pPr algn="ctr"/>
            <a:r>
              <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rPr>
              <a:t>timw.info/dp203</a:t>
            </a: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sp>
        <p:nvSpPr>
          <p:cNvPr id="3" name="Content Placeholder 2">
            <a:extLst>
              <a:ext uri="{FF2B5EF4-FFF2-40B4-BE49-F238E27FC236}">
                <a16:creationId xmlns:a16="http://schemas.microsoft.com/office/drawing/2014/main" id="{364ABC2B-D89F-27AD-9934-E5AC5B31F71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11" name="Content Placeholder 10">
            <a:extLst>
              <a:ext uri="{FF2B5EF4-FFF2-40B4-BE49-F238E27FC236}">
                <a16:creationId xmlns:a16="http://schemas.microsoft.com/office/drawing/2014/main" id="{3ADF034A-9125-84D0-2977-57D440F796FE}"/>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14" name="Content Placeholder 13">
            <a:extLst>
              <a:ext uri="{FF2B5EF4-FFF2-40B4-BE49-F238E27FC236}">
                <a16:creationId xmlns:a16="http://schemas.microsoft.com/office/drawing/2014/main" id="{8AD338C7-8B11-8151-5D67-3CD8EEE48D81}"/>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10" name="Content Placeholder 9">
            <a:extLst>
              <a:ext uri="{FF2B5EF4-FFF2-40B4-BE49-F238E27FC236}">
                <a16:creationId xmlns:a16="http://schemas.microsoft.com/office/drawing/2014/main" id="{F3CDC7C9-2D86-6D71-5A5F-A4BF9E1A1A27}"/>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sp>
        <p:nvSpPr>
          <p:cNvPr id="5" name="Content Placeholder 4">
            <a:extLst>
              <a:ext uri="{FF2B5EF4-FFF2-40B4-BE49-F238E27FC236}">
                <a16:creationId xmlns:a16="http://schemas.microsoft.com/office/drawing/2014/main" id="{EAA4744B-07F8-446D-D374-B02D48F7B5E6}"/>
              </a:ext>
            </a:extLst>
          </p:cNvPr>
          <p:cNvSpPr>
            <a:spLocks noGrp="1"/>
          </p:cNvSpPr>
          <p:nvPr>
            <p:ph idx="1"/>
          </p:nvPr>
        </p:nvSpPr>
        <p:spPr/>
        <p:txBody>
          <a:bodyPr/>
          <a:lstStyle/>
          <a:p>
            <a:endParaRPr lang="en-US"/>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sp>
        <p:nvSpPr>
          <p:cNvPr id="3" name="Content Placeholder 2">
            <a:extLst>
              <a:ext uri="{FF2B5EF4-FFF2-40B4-BE49-F238E27FC236}">
                <a16:creationId xmlns:a16="http://schemas.microsoft.com/office/drawing/2014/main" id="{EBDCC74C-924C-0E76-0450-DC08E6C48F01}"/>
              </a:ext>
            </a:extLst>
          </p:cNvPr>
          <p:cNvSpPr>
            <a:spLocks noGrp="1"/>
          </p:cNvSpPr>
          <p:nvPr>
            <p:ph idx="1"/>
          </p:nvPr>
        </p:nvSpPr>
        <p:spPr/>
        <p:txBody>
          <a:bodyPr/>
          <a:lstStyle/>
          <a:p>
            <a:endParaRPr lang="en-US"/>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sp>
        <p:nvSpPr>
          <p:cNvPr id="3" name="Content Placeholder 2">
            <a:extLst>
              <a:ext uri="{FF2B5EF4-FFF2-40B4-BE49-F238E27FC236}">
                <a16:creationId xmlns:a16="http://schemas.microsoft.com/office/drawing/2014/main" id="{C93796D4-4E00-5F46-61CD-2892D6E55437}"/>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Synapse SQL Pool Types</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Case study approach</a:t>
            </a:r>
          </a:p>
          <a:p>
            <a:r>
              <a:rPr lang="en-US" dirty="0"/>
              <a:t>Please review the recordings…several times!</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47FB00FC-D16B-4E9C-95C6-8D855E81EE71}"/>
              </a:ext>
            </a:extLst>
          </p:cNvPr>
          <p:cNvPicPr>
            <a:picLocks noChangeAspect="1"/>
          </p:cNvPicPr>
          <p:nvPr/>
        </p:nvPicPr>
        <p:blipFill>
          <a:blip r:embed="rId2"/>
          <a:stretch>
            <a:fillRect/>
          </a:stretch>
        </p:blipFill>
        <p:spPr>
          <a:xfrm>
            <a:off x="781524" y="767002"/>
            <a:ext cx="7580952" cy="3838095"/>
          </a:xfrm>
          <a:prstGeom prst="rect">
            <a:avLst/>
          </a:prstGeom>
        </p:spPr>
      </p:pic>
    </p:spTree>
    <p:extLst>
      <p:ext uri="{BB962C8B-B14F-4D97-AF65-F5344CB8AC3E}">
        <p14:creationId xmlns:p14="http://schemas.microsoft.com/office/powerpoint/2010/main" val="540842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2F8B8553-12F0-43FD-9BC7-102AB7A3187B}"/>
              </a:ext>
            </a:extLst>
          </p:cNvPr>
          <p:cNvPicPr>
            <a:picLocks noChangeAspect="1"/>
          </p:cNvPicPr>
          <p:nvPr/>
        </p:nvPicPr>
        <p:blipFill>
          <a:blip r:embed="rId2"/>
          <a:stretch>
            <a:fillRect/>
          </a:stretch>
        </p:blipFill>
        <p:spPr>
          <a:xfrm>
            <a:off x="879719" y="740035"/>
            <a:ext cx="7384562" cy="3944437"/>
          </a:xfrm>
          <a:prstGeom prst="rect">
            <a:avLst/>
          </a:prstGeom>
        </p:spPr>
      </p:pic>
    </p:spTree>
    <p:extLst>
      <p:ext uri="{BB962C8B-B14F-4D97-AF65-F5344CB8AC3E}">
        <p14:creationId xmlns:p14="http://schemas.microsoft.com/office/powerpoint/2010/main" val="3142478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5" name="Picture 4">
            <a:extLst>
              <a:ext uri="{FF2B5EF4-FFF2-40B4-BE49-F238E27FC236}">
                <a16:creationId xmlns:a16="http://schemas.microsoft.com/office/drawing/2014/main" id="{FD0D9B4F-A48F-436C-B718-54CA8C2A39D2}"/>
              </a:ext>
            </a:extLst>
          </p:cNvPr>
          <p:cNvPicPr>
            <a:picLocks noChangeAspect="1"/>
          </p:cNvPicPr>
          <p:nvPr/>
        </p:nvPicPr>
        <p:blipFill>
          <a:blip r:embed="rId2"/>
          <a:stretch>
            <a:fillRect/>
          </a:stretch>
        </p:blipFill>
        <p:spPr>
          <a:xfrm>
            <a:off x="714857" y="808283"/>
            <a:ext cx="7714286" cy="3933333"/>
          </a:xfrm>
          <a:prstGeom prst="rect">
            <a:avLst/>
          </a:prstGeom>
        </p:spPr>
      </p:pic>
    </p:spTree>
    <p:extLst>
      <p:ext uri="{BB962C8B-B14F-4D97-AF65-F5344CB8AC3E}">
        <p14:creationId xmlns:p14="http://schemas.microsoft.com/office/powerpoint/2010/main" val="2317839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Databricks</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598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6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Break Schedule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p:txBody>
          <a:bodyPr/>
          <a:lstStyle/>
          <a:p>
            <a:r>
              <a:rPr lang="en-US" dirty="0"/>
              <a:t>07:00am  -  Start</a:t>
            </a:r>
          </a:p>
          <a:p>
            <a:r>
              <a:rPr lang="en-US" dirty="0"/>
              <a:t>08:00am  -  7-minute break</a:t>
            </a:r>
          </a:p>
          <a:p>
            <a:r>
              <a:rPr lang="en-US" dirty="0"/>
              <a:t>09:00am  -  7-minute break</a:t>
            </a:r>
          </a:p>
          <a:p>
            <a:r>
              <a:rPr lang="en-US" dirty="0"/>
              <a:t>10:00am  -  7-minute break</a:t>
            </a:r>
          </a:p>
          <a:p>
            <a:r>
              <a:rPr lang="en-US" dirty="0"/>
              <a:t>11:00am  -  7-minute break</a:t>
            </a:r>
          </a:p>
          <a:p>
            <a:r>
              <a:rPr lang="en-US" dirty="0"/>
              <a:t>12:00pm  -  Finish</a:t>
            </a:r>
          </a:p>
          <a:p>
            <a:endParaRPr lang="en-US" dirty="0"/>
          </a:p>
        </p:txBody>
      </p:sp>
    </p:spTree>
    <p:extLst>
      <p:ext uri="{BB962C8B-B14F-4D97-AF65-F5344CB8AC3E}">
        <p14:creationId xmlns:p14="http://schemas.microsoft.com/office/powerpoint/2010/main" val="4098099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727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Security</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363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14178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2976901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732900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4655222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DDM</a:t>
            </a:r>
          </a:p>
        </p:txBody>
      </p:sp>
      <p:pic>
        <p:nvPicPr>
          <p:cNvPr id="1026" name="Picture 2" descr="Dynamic Data Masking Working">
            <a:extLst>
              <a:ext uri="{FF2B5EF4-FFF2-40B4-BE49-F238E27FC236}">
                <a16:creationId xmlns:a16="http://schemas.microsoft.com/office/drawing/2014/main" id="{00A6371E-6106-4F75-9A89-F7B658FA3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27" y="798512"/>
            <a:ext cx="7461946" cy="38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6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Always Encrypted</a:t>
            </a:r>
          </a:p>
        </p:txBody>
      </p:sp>
      <p:pic>
        <p:nvPicPr>
          <p:cNvPr id="2050" name="Picture 2" descr="thumbnail image 1 of blog post titled &#10; &#10; &#10;  &#10; &#10; &#10; &#10;    &#10;  &#10;   &#10;    &#10;      &#10;       Enabling Confidential Computing with Always Encrypted using Enclaves (Early Access Preview)&#10;       &#10;      &#10;     &#10;   &#10;  &#10; &#10;   &#10; &#10; &#10; &#10; &#10; &#10;">
            <a:extLst>
              <a:ext uri="{FF2B5EF4-FFF2-40B4-BE49-F238E27FC236}">
                <a16:creationId xmlns:a16="http://schemas.microsoft.com/office/drawing/2014/main" id="{AE2F1F49-7191-42E0-90FE-B347A38A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0"/>
            <a:ext cx="9144000" cy="298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382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3" name="Content Placeholder 2">
            <a:extLst>
              <a:ext uri="{FF2B5EF4-FFF2-40B4-BE49-F238E27FC236}">
                <a16:creationId xmlns:a16="http://schemas.microsoft.com/office/drawing/2014/main" id="{E4FDDD1C-AE0B-609F-2524-ED83BC0D513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577850"/>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4" name="Content Placeholder 3">
            <a:extLst>
              <a:ext uri="{FF2B5EF4-FFF2-40B4-BE49-F238E27FC236}">
                <a16:creationId xmlns:a16="http://schemas.microsoft.com/office/drawing/2014/main" id="{A816372C-537F-332C-8511-F783353D0686}"/>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569310" y="580874"/>
            <a:ext cx="8005380" cy="418877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610225"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DP-203</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5" name="Picture 4">
            <a:extLst>
              <a:ext uri="{FF2B5EF4-FFF2-40B4-BE49-F238E27FC236}">
                <a16:creationId xmlns:a16="http://schemas.microsoft.com/office/drawing/2014/main" id="{E2FA5D4B-BA65-45AC-A0B0-2E9852D1469B}"/>
              </a:ext>
            </a:extLst>
          </p:cNvPr>
          <p:cNvPicPr>
            <a:picLocks noChangeAspect="1"/>
          </p:cNvPicPr>
          <p:nvPr/>
        </p:nvPicPr>
        <p:blipFill>
          <a:blip r:embed="rId2"/>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3021855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5" name="Content Placeholder 4">
            <a:extLst>
              <a:ext uri="{FF2B5EF4-FFF2-40B4-BE49-F238E27FC236}">
                <a16:creationId xmlns:a16="http://schemas.microsoft.com/office/drawing/2014/main" id="{72405ECA-4AC7-C3E2-AA4A-880CF9F11B4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565041"/>
            <a:ext cx="4739521" cy="4281913"/>
          </a:xfrm>
          <a:prstGeom prst="rect">
            <a:avLst/>
          </a:prstGeom>
        </p:spPr>
      </p:pic>
      <p:sp>
        <p:nvSpPr>
          <p:cNvPr id="3" name="Arrow: Up 2">
            <a:extLst>
              <a:ext uri="{FF2B5EF4-FFF2-40B4-BE49-F238E27FC236}">
                <a16:creationId xmlns:a16="http://schemas.microsoft.com/office/drawing/2014/main" id="{5BEF099A-3E26-4193-8748-C539FE980716}"/>
              </a:ext>
            </a:extLst>
          </p:cNvPr>
          <p:cNvSpPr/>
          <p:nvPr/>
        </p:nvSpPr>
        <p:spPr>
          <a:xfrm rot="10800000">
            <a:off x="4234239" y="3204686"/>
            <a:ext cx="514350" cy="12677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982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create a proximity placement group.</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31661445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a:t>
            </a:r>
          </a:p>
        </p:txBody>
      </p:sp>
      <p:pic>
        <p:nvPicPr>
          <p:cNvPr id="6" name="Picture 5">
            <a:extLst>
              <a:ext uri="{FF2B5EF4-FFF2-40B4-BE49-F238E27FC236}">
                <a16:creationId xmlns:a16="http://schemas.microsoft.com/office/drawing/2014/main" id="{1D113699-1D1D-4E1B-94D8-1144938B2381}"/>
              </a:ext>
            </a:extLst>
          </p:cNvPr>
          <p:cNvPicPr>
            <a:picLocks noChangeAspect="1"/>
          </p:cNvPicPr>
          <p:nvPr/>
        </p:nvPicPr>
        <p:blipFill>
          <a:blip r:embed="rId2"/>
          <a:stretch>
            <a:fillRect/>
          </a:stretch>
        </p:blipFill>
        <p:spPr>
          <a:xfrm>
            <a:off x="372000" y="955900"/>
            <a:ext cx="8400000" cy="3600000"/>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9628</TotalTime>
  <Words>3530</Words>
  <Application>Microsoft Office PowerPoint</Application>
  <PresentationFormat>On-screen Show (16:9)</PresentationFormat>
  <Paragraphs>633</Paragraphs>
  <Slides>98</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98</vt:i4>
      </vt:variant>
    </vt:vector>
  </HeadingPairs>
  <TitlesOfParts>
    <vt:vector size="106" baseType="lpstr">
      <vt:lpstr>Arial</vt:lpstr>
      <vt:lpstr>Calibri</vt:lpstr>
      <vt:lpstr>Segoe UI</vt:lpstr>
      <vt:lpstr>Segoe UI Light</vt:lpstr>
      <vt:lpstr>Segoe UI Semibold</vt:lpstr>
      <vt:lpstr>Tahoma</vt:lpstr>
      <vt:lpstr>Times New Roman</vt:lpstr>
      <vt:lpstr>Standard_LiveLessons_2017</vt:lpstr>
      <vt:lpstr>Exam DP-203: Data Engineering on Microsoft Azure Crash Course</vt:lpstr>
      <vt:lpstr>Tim Warner</vt:lpstr>
      <vt:lpstr>Agenda</vt:lpstr>
      <vt:lpstr>Course materials</vt:lpstr>
      <vt:lpstr>Course Expectations</vt:lpstr>
      <vt:lpstr>Break Schedule (Central Time Zone)</vt:lpstr>
      <vt:lpstr>Session Recordings</vt:lpstr>
      <vt:lpstr>Session Recordings</vt:lpstr>
      <vt:lpstr>Session Recordings</vt:lpstr>
      <vt:lpstr>Mobile Browser: learning.oreilly.com</vt:lpstr>
      <vt:lpstr>O'Reilly Mobile App</vt:lpstr>
      <vt:lpstr>Exam DP-203 Latest OD Changes</vt:lpstr>
      <vt:lpstr>What is an Azure Data Engineer?</vt:lpstr>
      <vt:lpstr>Azure Data Engineer Associate</vt:lpstr>
      <vt:lpstr>Azure Data Fundamentals</vt:lpstr>
      <vt:lpstr>Azure Data Scientist Associate</vt:lpstr>
      <vt:lpstr>Azure Data Analyst Associate</vt:lpstr>
      <vt:lpstr>Azure Cosmos DB Developer </vt:lpstr>
      <vt:lpstr> </vt:lpstr>
      <vt:lpstr>Thank you!</vt:lpstr>
      <vt:lpstr>Data Fundamentals</vt:lpstr>
      <vt:lpstr>Data Types</vt:lpstr>
      <vt:lpstr>Data Workload Types</vt:lpstr>
      <vt:lpstr>Data Processing Types</vt:lpstr>
      <vt:lpstr>Data Processing</vt:lpstr>
      <vt:lpstr>ETL</vt:lpstr>
      <vt:lpstr>ELT</vt:lpstr>
      <vt:lpstr>Data Analytics</vt:lpstr>
      <vt:lpstr>Non-Binary Data Formats</vt:lpstr>
      <vt:lpstr>Binary Data Formats</vt:lpstr>
      <vt:lpstr>Blob Storage and Data Lake</vt:lpstr>
      <vt:lpstr>Azure Blob Storage</vt:lpstr>
      <vt:lpstr>Blob Storage</vt:lpstr>
      <vt:lpstr>ADLS Gen 2</vt:lpstr>
      <vt:lpstr>Data Lake Storage Gen 2</vt:lpstr>
      <vt:lpstr>Azure Data Lake Storage Gen 2</vt:lpstr>
      <vt:lpstr>Access Tiers &amp; Lifecycle Management</vt:lpstr>
      <vt:lpstr>Azure SQL Products</vt:lpstr>
      <vt:lpstr>Relational Database Tables</vt:lpstr>
      <vt:lpstr>ACID Principle</vt:lpstr>
      <vt:lpstr>Normalization</vt:lpstr>
      <vt:lpstr>Table Relationships</vt:lpstr>
      <vt:lpstr>SQL Statement Categories</vt:lpstr>
      <vt:lpstr>Azure Synapse</vt:lpstr>
      <vt:lpstr>Data Warehouse Star Schema</vt:lpstr>
      <vt:lpstr>Data Warehouse Snowflake Schema</vt:lpstr>
      <vt:lpstr>Azure Synapse</vt:lpstr>
      <vt:lpstr>Azure Synapse SQL Pool (DW) Architecture</vt:lpstr>
      <vt:lpstr>Synapse SQL Pool Types</vt:lpstr>
      <vt:lpstr>Azure Synapse Table Distribution Modes</vt:lpstr>
      <vt:lpstr>Azure Synapse Table Distribution Modes</vt:lpstr>
      <vt:lpstr>Slowly Changing Dimensions (SCD)</vt:lpstr>
      <vt:lpstr>Slowly Changing Dimensions (SCD)</vt:lpstr>
      <vt:lpstr>Slowly Changing Dimensions (SCD)</vt:lpstr>
      <vt:lpstr>Azure Databricks</vt:lpstr>
      <vt:lpstr>Azure Databricks</vt:lpstr>
      <vt:lpstr>Lambda Architecture</vt:lpstr>
      <vt:lpstr>Lambda Architecture with Databricks</vt:lpstr>
      <vt:lpstr>Kappa Architecture</vt:lpstr>
      <vt:lpstr>Kappa Architecture with Databricks</vt:lpstr>
      <vt:lpstr>Data Security</vt:lpstr>
      <vt:lpstr>Network security</vt:lpstr>
      <vt:lpstr>Identity and access</vt:lpstr>
      <vt:lpstr>Encryption</vt:lpstr>
      <vt:lpstr>Encryption</vt:lpstr>
      <vt:lpstr>Azure SQL Database Firewall Rules</vt:lpstr>
      <vt:lpstr>Azure SQL Database DDM</vt:lpstr>
      <vt:lpstr>Azure SQL Database Always Encrypted</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lpstr>Exam DP-203 Item Types </vt:lpstr>
      <vt:lpstr> Multiple Choice</vt:lpstr>
      <vt:lpstr> Multiple Choice</vt:lpstr>
      <vt:lpstr>Repeated Scenario</vt:lpstr>
      <vt:lpstr>Repeated Scenario</vt:lpstr>
      <vt:lpstr> Select and Place</vt:lpstr>
      <vt:lpstr> Build List and Reorder</vt:lpstr>
      <vt:lpstr> Active Screen</vt:lpstr>
      <vt:lpstr> Case Study</vt:lpstr>
      <vt:lpstr> Performance-Based Lab</vt:lpstr>
      <vt:lpstr>Microsoft Online Testing </vt:lpstr>
      <vt:lpstr>Microsoft Online Testing Process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216</cp:revision>
  <dcterms:created xsi:type="dcterms:W3CDTF">2015-09-28T19:52:00Z</dcterms:created>
  <dcterms:modified xsi:type="dcterms:W3CDTF">2023-08-21T13:39:00Z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